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1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09728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Crimson Pro Semi Bold" panose="020B0604020202020204" charset="0"/>
      <p:regular r:id="rId16"/>
    </p:embeddedFont>
    <p:embeddedFont>
      <p:font typeface="Heebo" pitchFamily="2" charset="-79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B8EBE-D1BE-4E66-8C42-E51A2665FC1A}" v="1" dt="2025-03-06T15:50:05.498"/>
    <p1510:client id="{B7D02801-5AA6-4936-8473-EB369BA3FD77}" v="1" dt="2025-03-06T09:37:54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syed" userId="c32ceffe952a275c" providerId="LiveId" clId="{001B8EBE-D1BE-4E66-8C42-E51A2665FC1A}"/>
    <pc:docChg chg="modSld modMainMaster">
      <pc:chgData name="ismail syed" userId="c32ceffe952a275c" providerId="LiveId" clId="{001B8EBE-D1BE-4E66-8C42-E51A2665FC1A}" dt="2025-03-06T16:00:20.985" v="221" actId="20577"/>
      <pc:docMkLst>
        <pc:docMk/>
      </pc:docMkLst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56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6"/>
            <ac:spMk id="5" creationId="{EC3C12B7-67D6-BEFA-9AA4-113CF877D9B3}"/>
          </ac:spMkLst>
        </pc:sp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56"/>
            <ac:picMk id="2" creationId="{00000000-0000-0000-0000-000000000000}"/>
          </ac:picMkLst>
        </pc:pic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57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7"/>
            <ac:spMk id="8" creationId="{00000000-0000-0000-0000-000000000000}"/>
          </ac:spMkLst>
        </pc:sp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58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9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59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9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59"/>
            <ac:spMk id="13" creationId="{00000000-0000-0000-0000-000000000000}"/>
          </ac:spMkLst>
        </pc:sp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59"/>
            <ac:picMk id="10" creationId="{00000000-0000-0000-0000-000000000000}"/>
          </ac:picMkLst>
        </pc:pic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60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9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0"/>
            <ac:spMk id="12" creationId="{00000000-0000-0000-0000-000000000000}"/>
          </ac:spMkLst>
        </pc:sp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ismail syed" userId="c32ceffe952a275c" providerId="LiveId" clId="{001B8EBE-D1BE-4E66-8C42-E51A2665FC1A}" dt="2025-03-06T15:50:05.498" v="0"/>
          <ac:picMkLst>
            <pc:docMk/>
            <pc:sldMk cId="0" sldId="260"/>
            <ac:picMk id="10" creationId="{00000000-0000-0000-0000-000000000000}"/>
          </ac:picMkLst>
        </pc:pic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61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1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1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1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1"/>
            <ac:spMk id="23" creationId="{00000000-0000-0000-0000-000000000000}"/>
          </ac:spMkLst>
        </pc:sp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62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7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9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2"/>
            <ac:spMk id="14" creationId="{00000000-0000-0000-0000-000000000000}"/>
          </ac:spMkLst>
        </pc:sp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63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3"/>
            <ac:spMk id="9" creationId="{00000000-0000-0000-0000-000000000000}"/>
          </ac:spMkLst>
        </pc:sp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0" sldId="264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5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8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9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11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k cId="0" sldId="264"/>
            <ac:spMk id="15" creationId="{00000000-0000-0000-0000-000000000000}"/>
          </ac:spMkLst>
        </pc:spChg>
      </pc:sldChg>
      <pc:sldChg chg="modSp mod">
        <pc:chgData name="ismail syed" userId="c32ceffe952a275c" providerId="LiveId" clId="{001B8EBE-D1BE-4E66-8C42-E51A2665FC1A}" dt="2025-03-06T16:00:20.985" v="221" actId="20577"/>
        <pc:sldMkLst>
          <pc:docMk/>
          <pc:sldMk cId="2539447901" sldId="265"/>
        </pc:sldMkLst>
        <pc:spChg chg="mod">
          <ac:chgData name="ismail syed" userId="c32ceffe952a275c" providerId="LiveId" clId="{001B8EBE-D1BE-4E66-8C42-E51A2665FC1A}" dt="2025-03-06T15:54:25.773" v="36" actId="14100"/>
          <ac:spMkLst>
            <pc:docMk/>
            <pc:sldMk cId="2539447901" sldId="265"/>
            <ac:spMk id="17" creationId="{979D4AF0-4944-949C-008B-40F9F0BBC2F4}"/>
          </ac:spMkLst>
        </pc:spChg>
        <pc:spChg chg="mod">
          <ac:chgData name="ismail syed" userId="c32ceffe952a275c" providerId="LiveId" clId="{001B8EBE-D1BE-4E66-8C42-E51A2665FC1A}" dt="2025-03-06T15:54:33.776" v="37" actId="14100"/>
          <ac:spMkLst>
            <pc:docMk/>
            <pc:sldMk cId="2539447901" sldId="265"/>
            <ac:spMk id="18" creationId="{16762994-7478-4417-B54B-8BDD59F1F092}"/>
          </ac:spMkLst>
        </pc:spChg>
        <pc:spChg chg="mod">
          <ac:chgData name="ismail syed" userId="c32ceffe952a275c" providerId="LiveId" clId="{001B8EBE-D1BE-4E66-8C42-E51A2665FC1A}" dt="2025-03-06T15:54:40.431" v="38" actId="14100"/>
          <ac:spMkLst>
            <pc:docMk/>
            <pc:sldMk cId="2539447901" sldId="265"/>
            <ac:spMk id="19" creationId="{F7F100FF-3F82-423D-A715-4F26B770D1C4}"/>
          </ac:spMkLst>
        </pc:spChg>
        <pc:spChg chg="mod">
          <ac:chgData name="ismail syed" userId="c32ceffe952a275c" providerId="LiveId" clId="{001B8EBE-D1BE-4E66-8C42-E51A2665FC1A}" dt="2025-03-06T15:55:19.144" v="43" actId="14100"/>
          <ac:spMkLst>
            <pc:docMk/>
            <pc:sldMk cId="2539447901" sldId="265"/>
            <ac:spMk id="22" creationId="{EB75CAFB-1E21-24E8-58B9-F61446464592}"/>
          </ac:spMkLst>
        </pc:spChg>
        <pc:spChg chg="mod">
          <ac:chgData name="ismail syed" userId="c32ceffe952a275c" providerId="LiveId" clId="{001B8EBE-D1BE-4E66-8C42-E51A2665FC1A}" dt="2025-03-06T15:53:31.791" v="29" actId="20577"/>
          <ac:spMkLst>
            <pc:docMk/>
            <pc:sldMk cId="2539447901" sldId="265"/>
            <ac:spMk id="25" creationId="{3F6CE2FB-A026-3B92-7523-C3A127DCC35D}"/>
          </ac:spMkLst>
        </pc:spChg>
        <pc:spChg chg="mod">
          <ac:chgData name="ismail syed" userId="c32ceffe952a275c" providerId="LiveId" clId="{001B8EBE-D1BE-4E66-8C42-E51A2665FC1A}" dt="2025-03-06T15:55:31.241" v="44" actId="14100"/>
          <ac:spMkLst>
            <pc:docMk/>
            <pc:sldMk cId="2539447901" sldId="265"/>
            <ac:spMk id="30" creationId="{B9EE6866-25CB-FA96-EC33-2867121C6B75}"/>
          </ac:spMkLst>
        </pc:spChg>
        <pc:spChg chg="mod">
          <ac:chgData name="ismail syed" userId="c32ceffe952a275c" providerId="LiveId" clId="{001B8EBE-D1BE-4E66-8C42-E51A2665FC1A}" dt="2025-03-06T16:00:20.985" v="221" actId="20577"/>
          <ac:spMkLst>
            <pc:docMk/>
            <pc:sldMk cId="2539447901" sldId="265"/>
            <ac:spMk id="31" creationId="{19E910CC-56F2-933F-82AD-4928B4A9A4A8}"/>
          </ac:spMkLst>
        </pc:spChg>
        <pc:picChg chg="mod">
          <ac:chgData name="ismail syed" userId="c32ceffe952a275c" providerId="LiveId" clId="{001B8EBE-D1BE-4E66-8C42-E51A2665FC1A}" dt="2025-03-06T15:59:06.718" v="169" actId="14100"/>
          <ac:picMkLst>
            <pc:docMk/>
            <pc:sldMk cId="2539447901" sldId="265"/>
            <ac:picMk id="27" creationId="{B00BAD46-60DB-AA57-D2D3-B3400B7D22DB}"/>
          </ac:picMkLst>
        </pc:picChg>
      </pc:sldChg>
      <pc:sldChg chg="modSp">
        <pc:chgData name="ismail syed" userId="c32ceffe952a275c" providerId="LiveId" clId="{001B8EBE-D1BE-4E66-8C42-E51A2665FC1A}" dt="2025-03-06T15:50:05.498" v="0"/>
        <pc:sldMkLst>
          <pc:docMk/>
          <pc:sldMk cId="1810745192" sldId="266"/>
        </pc:sldMkLst>
        <pc:spChg chg="mod">
          <ac:chgData name="ismail syed" userId="c32ceffe952a275c" providerId="LiveId" clId="{001B8EBE-D1BE-4E66-8C42-E51A2665FC1A}" dt="2025-03-06T15:50:05.498" v="0"/>
          <ac:spMkLst>
            <pc:docMk/>
            <pc:sldMk cId="1810745192" sldId="266"/>
            <ac:spMk id="3" creationId="{A7F2D905-DCC2-7656-B036-DAA7EA4EBE23}"/>
          </ac:spMkLst>
        </pc:spChg>
      </pc:sldChg>
      <pc:sldMasterChg chg="modSp modSldLayout">
        <pc:chgData name="ismail syed" userId="c32ceffe952a275c" providerId="LiveId" clId="{001B8EBE-D1BE-4E66-8C42-E51A2665FC1A}" dt="2025-03-06T15:50:05.498" v="0"/>
        <pc:sldMasterMkLst>
          <pc:docMk/>
          <pc:sldMasterMk cId="352511559" sldId="2147483685"/>
        </pc:sldMasterMkLst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2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3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4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6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7" creationId="{00000000-0000-0000-0000-000000000000}"/>
          </ac:spMkLst>
        </pc:spChg>
        <pc:spChg chg="mod">
          <ac:chgData name="ismail syed" userId="c32ceffe952a275c" providerId="LiveId" clId="{001B8EBE-D1BE-4E66-8C42-E51A2665FC1A}" dt="2025-03-06T15:50:05.498" v="0"/>
          <ac:spMkLst>
            <pc:docMk/>
            <pc:sldMasterMk cId="352511559" sldId="2147483685"/>
            <ac:spMk id="28" creationId="{00000000-0000-0000-0000-000000000000}"/>
          </ac:spMkLst>
        </pc:sp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374740487" sldId="2147483686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15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1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4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5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6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74740487" sldId="2147483686"/>
              <ac:spMk id="27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1152365934" sldId="2147483688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152365934" sldId="2147483688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152365934" sldId="2147483688"/>
              <ac:spMk id="3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1906089537" sldId="2147483689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906089537" sldId="2147483689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906089537" sldId="2147483689"/>
              <ac:spMk id="4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826013169" sldId="2147483690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826013169" sldId="2147483690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826013169" sldId="2147483690"/>
              <ac:spMk id="4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826013169" sldId="2147483690"/>
              <ac:spMk id="5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826013169" sldId="2147483690"/>
              <ac:spMk id="6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1423906966" sldId="2147483691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423906966" sldId="2147483691"/>
              <ac:spMk id="2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2786187547" sldId="2147483693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786187547" sldId="2147483693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786187547" sldId="2147483693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786187547" sldId="2147483693"/>
              <ac:spMk id="4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2046714255" sldId="2147483694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046714255" sldId="2147483694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046714255" sldId="2147483694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046714255" sldId="2147483694"/>
              <ac:spMk id="4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673713963" sldId="2147483695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673713963" sldId="2147483695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673713963" sldId="2147483695"/>
              <ac:spMk id="3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1874631427" sldId="2147483696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874631427" sldId="2147483696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874631427" sldId="2147483696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874631427" sldId="2147483696"/>
              <ac:spMk id="2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874631427" sldId="2147483696"/>
              <ac:spMk id="24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874631427" sldId="2147483696"/>
              <ac:spMk id="25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115915633" sldId="2147483697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15915633" sldId="2147483697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115915633" sldId="2147483697"/>
              <ac:spMk id="3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3965618861" sldId="2147483698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965618861" sldId="2147483698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965618861" sldId="2147483698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965618861" sldId="2147483698"/>
              <ac:spMk id="2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965618861" sldId="2147483698"/>
              <ac:spMk id="24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965618861" sldId="2147483698"/>
              <ac:spMk id="25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3505116715" sldId="2147483699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505116715" sldId="2147483699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505116715" sldId="2147483699"/>
              <ac:spMk id="3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3505116715" sldId="2147483699"/>
              <ac:spMk id="23" creationId="{00000000-0000-0000-0000-000000000000}"/>
            </ac:spMkLst>
          </pc:spChg>
        </pc:sldLayoutChg>
        <pc:sldLayoutChg chg="modSp">
          <pc:chgData name="ismail syed" userId="c32ceffe952a275c" providerId="LiveId" clId="{001B8EBE-D1BE-4E66-8C42-E51A2665FC1A}" dt="2025-03-06T15:50:05.498" v="0"/>
          <pc:sldLayoutMkLst>
            <pc:docMk/>
            <pc:sldMasterMk cId="352511559" sldId="2147483685"/>
            <pc:sldLayoutMk cId="250029" sldId="2147483701"/>
          </pc:sldLayoutMkLst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50029" sldId="2147483701"/>
              <ac:spMk id="2" creationId="{00000000-0000-0000-0000-000000000000}"/>
            </ac:spMkLst>
          </pc:spChg>
          <pc:spChg chg="mod">
            <ac:chgData name="ismail syed" userId="c32ceffe952a275c" providerId="LiveId" clId="{001B8EBE-D1BE-4E66-8C42-E51A2665FC1A}" dt="2025-03-06T15:50:05.498" v="0"/>
            <ac:spMkLst>
              <pc:docMk/>
              <pc:sldMasterMk cId="352511559" sldId="2147483685"/>
              <pc:sldLayoutMk cId="250029" sldId="214748370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159" y="-10161"/>
            <a:ext cx="11005579" cy="824992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715" y="2885441"/>
            <a:ext cx="699206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715" y="4861001"/>
            <a:ext cx="699206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089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7617257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5364480"/>
            <a:ext cx="7617257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684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62" y="731520"/>
            <a:ext cx="728661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21289" y="4358640"/>
            <a:ext cx="65037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364480"/>
            <a:ext cx="7617258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254" y="948454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97239" y="3463867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16322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8" y="2318386"/>
            <a:ext cx="7617258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26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62" y="731520"/>
            <a:ext cx="728661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17" y="4815840"/>
            <a:ext cx="7617259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254" y="948454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97239" y="3463867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7215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18" y="731520"/>
            <a:ext cx="760975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17" y="4815840"/>
            <a:ext cx="7617259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51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5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2775" y="731521"/>
            <a:ext cx="1174574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19" y="731521"/>
            <a:ext cx="6234031" cy="6301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961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313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012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9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886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351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237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17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954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347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3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8" y="3241042"/>
            <a:ext cx="7617258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782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7617257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1" y="2592707"/>
            <a:ext cx="3705731" cy="465692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045" y="2592708"/>
            <a:ext cx="3705732" cy="4656928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62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6" cy="15849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2593180"/>
            <a:ext cx="37088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3284696"/>
            <a:ext cx="3708806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9968" y="2593180"/>
            <a:ext cx="37088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9968" y="3284696"/>
            <a:ext cx="3708806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393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7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795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550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1798325"/>
            <a:ext cx="3348218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31" y="617911"/>
            <a:ext cx="4063244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19" y="3332483"/>
            <a:ext cx="3348218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130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5760720"/>
            <a:ext cx="7617257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19" y="731520"/>
            <a:ext cx="7617257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19" y="6440806"/>
            <a:ext cx="7617257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532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160" y="-10161"/>
            <a:ext cx="11005580" cy="824992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6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2592708"/>
            <a:ext cx="7617257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86310" y="7249636"/>
            <a:ext cx="8209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1519" y="7249636"/>
            <a:ext cx="554756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11" y="7249636"/>
            <a:ext cx="61516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9D4AF0-4944-949C-008B-40F9F0BBC2F4}"/>
              </a:ext>
            </a:extLst>
          </p:cNvPr>
          <p:cNvSpPr txBox="1"/>
          <p:nvPr/>
        </p:nvSpPr>
        <p:spPr>
          <a:xfrm rot="10800000" flipV="1">
            <a:off x="532659" y="686569"/>
            <a:ext cx="907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SMART CONTROL OF TRAFFIC LIGHTS BY USING ARTIFICIAL INTELLIGENCE </a:t>
            </a:r>
          </a:p>
          <a:p>
            <a:pPr algn="ctr"/>
            <a:endParaRPr 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62994-7478-4417-B54B-8BDD59F1F092}"/>
              </a:ext>
            </a:extLst>
          </p:cNvPr>
          <p:cNvSpPr txBox="1"/>
          <p:nvPr/>
        </p:nvSpPr>
        <p:spPr>
          <a:xfrm>
            <a:off x="1361365" y="1497904"/>
            <a:ext cx="8155497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                                   </a:t>
            </a:r>
            <a:r>
              <a:rPr lang="en-US" sz="21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Submitted by</a:t>
            </a:r>
          </a:p>
          <a:p>
            <a:endParaRPr lang="en-US" sz="21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350" dirty="0"/>
              <a:t>                                          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100FF-3F82-423D-A715-4F26B770D1C4}"/>
              </a:ext>
            </a:extLst>
          </p:cNvPr>
          <p:cNvSpPr txBox="1"/>
          <p:nvPr/>
        </p:nvSpPr>
        <p:spPr>
          <a:xfrm>
            <a:off x="807868" y="1878844"/>
            <a:ext cx="8803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                                 SYED ISMAIL           </a:t>
            </a:r>
          </a:p>
          <a:p>
            <a:r>
              <a:rPr lang="en-US" sz="2100" dirty="0"/>
              <a:t>                            (Reg no:230200046201)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5CAFB-1E21-24E8-58B9-F61446464592}"/>
              </a:ext>
            </a:extLst>
          </p:cNvPr>
          <p:cNvSpPr txBox="1"/>
          <p:nvPr/>
        </p:nvSpPr>
        <p:spPr>
          <a:xfrm rot="10800000" flipV="1">
            <a:off x="180633" y="2782611"/>
            <a:ext cx="88035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      Under the guidance of   </a:t>
            </a:r>
          </a:p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   D</a:t>
            </a:r>
            <a:r>
              <a:rPr lang="en-US" sz="3300" dirty="0">
                <a:solidFill>
                  <a:srgbClr val="002060"/>
                </a:solidFill>
                <a:latin typeface="+mj-lt"/>
              </a:rPr>
              <a:t>r.</a:t>
            </a:r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Gopi </a:t>
            </a:r>
            <a:r>
              <a:rPr lang="en-US" sz="330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M.C.A, MTech., Ph.D.</a:t>
            </a:r>
          </a:p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professor </a:t>
            </a:r>
            <a:endParaRPr lang="en-IN" sz="33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CE2FB-A026-3B92-7523-C3A127DCC35D}"/>
              </a:ext>
            </a:extLst>
          </p:cNvPr>
          <p:cNvSpPr txBox="1"/>
          <p:nvPr/>
        </p:nvSpPr>
        <p:spPr>
          <a:xfrm>
            <a:off x="1953088" y="232362"/>
            <a:ext cx="564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                     </a:t>
            </a:r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TITTLE</a:t>
            </a:r>
            <a:endParaRPr lang="en-IN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0BAD46-60DB-AA57-D2D3-B3400B7D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86" y="4931591"/>
            <a:ext cx="1617260" cy="1360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EE6866-25CB-FA96-EC33-2867121C6B75}"/>
              </a:ext>
            </a:extLst>
          </p:cNvPr>
          <p:cNvSpPr txBox="1"/>
          <p:nvPr/>
        </p:nvSpPr>
        <p:spPr>
          <a:xfrm>
            <a:off x="1136342" y="4469926"/>
            <a:ext cx="8147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      DEPARTMENT OF COMPUTER APPLICATIONS 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910CC-56F2-933F-82AD-4928B4A9A4A8}"/>
              </a:ext>
            </a:extLst>
          </p:cNvPr>
          <p:cNvSpPr txBox="1"/>
          <p:nvPr/>
        </p:nvSpPr>
        <p:spPr>
          <a:xfrm>
            <a:off x="292963" y="6424047"/>
            <a:ext cx="10679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KRISHNA CHAITANYA INSTITUTE OF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    SCIENCE AND TECHNOLOGY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      KAKUTUR, NELLORE (A.P)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                                  (2023-2025)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4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35218"/>
            <a:ext cx="582126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Trends and Opportunities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1392943" y="326630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Autonomous Vehicles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0048" y="3179326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6" name="Text 3"/>
          <p:cNvSpPr/>
          <p:nvPr/>
        </p:nvSpPr>
        <p:spPr>
          <a:xfrm>
            <a:off x="7453343" y="326630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Predictive Maintenance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9453" y="3470702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9" name="Text 5"/>
          <p:cNvSpPr/>
          <p:nvPr/>
        </p:nvSpPr>
        <p:spPr>
          <a:xfrm>
            <a:off x="7453343" y="510572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Pedestrian Safety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077" y="5140107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2" name="Text 7"/>
          <p:cNvSpPr/>
          <p:nvPr/>
        </p:nvSpPr>
        <p:spPr>
          <a:xfrm>
            <a:off x="1392943" y="510572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Expanded Networks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378673" y="4848731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88" dirty="0"/>
          </a:p>
        </p:txBody>
      </p:sp>
      <p:sp>
        <p:nvSpPr>
          <p:cNvPr id="15" name="Text 9"/>
          <p:cNvSpPr/>
          <p:nvPr/>
        </p:nvSpPr>
        <p:spPr>
          <a:xfrm>
            <a:off x="595343" y="6222118"/>
            <a:ext cx="9782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IoT devices and predictive maintenance offers possibilities.</a:t>
            </a:r>
            <a:endParaRPr lang="en-US" sz="131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D905-DCC2-7656-B036-DAA7EA4EBE23}"/>
              </a:ext>
            </a:extLst>
          </p:cNvPr>
          <p:cNvSpPr txBox="1"/>
          <p:nvPr/>
        </p:nvSpPr>
        <p:spPr>
          <a:xfrm>
            <a:off x="870045" y="1632613"/>
            <a:ext cx="8035119" cy="53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Conclusion:</a:t>
            </a:r>
            <a:r>
              <a:rPr lang="en-IN" sz="1350" dirty="0"/>
              <a:t>  </a:t>
            </a:r>
          </a:p>
          <a:p>
            <a:endParaRPr lang="en-IN" sz="1350" dirty="0"/>
          </a:p>
          <a:p>
            <a:r>
              <a:rPr lang="en-IN" sz="1350" dirty="0"/>
              <a:t>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IN" sz="2700" dirty="0"/>
              <a:t>Efficient</a:t>
            </a:r>
            <a:r>
              <a:rPr lang="en-IN" sz="3000" dirty="0"/>
              <a:t> Traffic Management:</a:t>
            </a:r>
            <a:r>
              <a:rPr lang="en-IN" sz="1350" dirty="0"/>
              <a:t> </a:t>
            </a:r>
            <a:r>
              <a:rPr lang="en-IN" dirty="0"/>
              <a:t>AI-based control dynamically adjusts signals, reducing congestion and wait times. Real-Time Adaptability: Uses live data to optimize traffic flow based on current conditions.  </a:t>
            </a:r>
          </a:p>
          <a:p>
            <a:r>
              <a:rPr lang="en-IN" dirty="0"/>
              <a:t>                        </a:t>
            </a:r>
            <a:r>
              <a:rPr lang="en-IN" sz="1350" dirty="0"/>
              <a:t>                                                                                                     </a:t>
            </a:r>
            <a:r>
              <a:rPr lang="en-IN" sz="3000" dirty="0"/>
              <a:t>Python &amp; AI Integration:</a:t>
            </a:r>
            <a:r>
              <a:rPr lang="en-IN" dirty="0"/>
              <a:t> Leverages libraries like OpenCV, TensorFlow, and NumPy for automation and intelligent decision-making. Improved Urban Mobility: Enhances road efficiency, reduces emissions, and supports smart city development.</a:t>
            </a:r>
          </a:p>
          <a:p>
            <a:endParaRPr lang="en-IN" dirty="0"/>
          </a:p>
          <a:p>
            <a:endParaRPr lang="en-IN" sz="1350" dirty="0"/>
          </a:p>
          <a:p>
            <a:r>
              <a:rPr lang="en-IN" sz="1350" dirty="0"/>
              <a:t>   </a:t>
            </a:r>
            <a:r>
              <a:rPr lang="en-IN" sz="3000" dirty="0"/>
              <a:t>Future Enhancements:</a:t>
            </a:r>
            <a:r>
              <a:rPr lang="en-IN" sz="1350" dirty="0"/>
              <a:t> </a:t>
            </a:r>
            <a:r>
              <a:rPr lang="en-IN" dirty="0"/>
              <a:t>IoT integration, reinforcement learning, and vehicle-to-infrastructure (V2I) communication for further improvements.</a:t>
            </a:r>
          </a:p>
        </p:txBody>
      </p:sp>
    </p:spTree>
    <p:extLst>
      <p:ext uri="{BB962C8B-B14F-4D97-AF65-F5344CB8AC3E}">
        <p14:creationId xmlns:p14="http://schemas.microsoft.com/office/powerpoint/2010/main" val="181074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827094"/>
            <a:ext cx="5667316" cy="15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control of traffic lights by using artificial intelligence using python</a:t>
            </a:r>
            <a:endParaRPr lang="en-US" sz="3338" b="1" dirty="0"/>
          </a:p>
        </p:txBody>
      </p:sp>
      <p:sp>
        <p:nvSpPr>
          <p:cNvPr id="4" name="Text 1"/>
          <p:cNvSpPr/>
          <p:nvPr/>
        </p:nvSpPr>
        <p:spPr>
          <a:xfrm>
            <a:off x="595343" y="3782136"/>
            <a:ext cx="6068178" cy="1965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introduces AI-powered traffic management using Python. We'll explore leveraging Python for efficient and adaptive traffic control. Our goal is to address urban congestion with intelligent infrastructure.</a:t>
            </a:r>
            <a:endParaRPr lang="en-US" sz="13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C12B7-67D6-BEFA-9AA4-113CF877D9B3}"/>
              </a:ext>
            </a:extLst>
          </p:cNvPr>
          <p:cNvSpPr txBox="1"/>
          <p:nvPr/>
        </p:nvSpPr>
        <p:spPr>
          <a:xfrm>
            <a:off x="268924" y="1230639"/>
            <a:ext cx="455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rimson Pro Semi Bold" panose="020B0604020202020204" charset="0"/>
              </a:rPr>
              <a:t>INTRODUCTION:</a:t>
            </a:r>
            <a:r>
              <a:rPr lang="en-US" sz="1350" dirty="0"/>
              <a:t> </a:t>
            </a:r>
            <a:endParaRPr lang="en-IN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933671"/>
            <a:ext cx="7959477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Problem: Inefficient Traffic Management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595343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Traditional Systems</a:t>
            </a:r>
            <a:endParaRPr lang="en-US" sz="1650" b="1" u="sng" dirty="0"/>
          </a:p>
        </p:txBody>
      </p:sp>
      <p:sp>
        <p:nvSpPr>
          <p:cNvPr id="4" name="Text 2"/>
          <p:cNvSpPr/>
          <p:nvPr/>
        </p:nvSpPr>
        <p:spPr>
          <a:xfrm>
            <a:off x="595343" y="4326344"/>
            <a:ext cx="298358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fixed-time traffic light systems are inefficient. They do not adapt to changing traffic conditions.</a:t>
            </a:r>
            <a:endParaRPr lang="en-US" sz="1313" dirty="0"/>
          </a:p>
        </p:txBody>
      </p:sp>
      <p:sp>
        <p:nvSpPr>
          <p:cNvPr id="5" name="Text 3"/>
          <p:cNvSpPr/>
          <p:nvPr/>
        </p:nvSpPr>
        <p:spPr>
          <a:xfrm>
            <a:off x="3999697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Congestion Factors</a:t>
            </a:r>
            <a:endParaRPr lang="en-US" sz="1650" b="1" u="sng" dirty="0"/>
          </a:p>
        </p:txBody>
      </p:sp>
      <p:sp>
        <p:nvSpPr>
          <p:cNvPr id="6" name="Text 4"/>
          <p:cNvSpPr/>
          <p:nvPr/>
        </p:nvSpPr>
        <p:spPr>
          <a:xfrm>
            <a:off x="3999696" y="4326345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Urban traffic congestion is caused by population density and accidents.</a:t>
            </a:r>
            <a:endParaRPr lang="en-US" sz="1313" dirty="0"/>
          </a:p>
        </p:txBody>
      </p:sp>
      <p:sp>
        <p:nvSpPr>
          <p:cNvPr id="7" name="Text 5"/>
          <p:cNvSpPr/>
          <p:nvPr/>
        </p:nvSpPr>
        <p:spPr>
          <a:xfrm>
            <a:off x="7404051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Wasted Resources</a:t>
            </a:r>
            <a:endParaRPr lang="en-US" sz="1650" b="1" u="sng" dirty="0"/>
          </a:p>
        </p:txBody>
      </p:sp>
      <p:sp>
        <p:nvSpPr>
          <p:cNvPr id="8" name="Text 6"/>
          <p:cNvSpPr/>
          <p:nvPr/>
        </p:nvSpPr>
        <p:spPr>
          <a:xfrm>
            <a:off x="7404050" y="4326344"/>
            <a:ext cx="298358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average US driver spends 54 hours in traffic annually. This costs $1,010 in wasted fuel (INRIX 2023).</a:t>
            </a:r>
            <a:endParaRPr lang="en-US" sz="13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1"/>
            <a:ext cx="10972800" cy="2126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4232851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Components</a:t>
            </a:r>
            <a:endParaRPr lang="en-US" sz="3338" b="1" dirty="0"/>
          </a:p>
        </p:txBody>
      </p:sp>
      <p:sp>
        <p:nvSpPr>
          <p:cNvPr id="4" name="Shape 1"/>
          <p:cNvSpPr/>
          <p:nvPr/>
        </p:nvSpPr>
        <p:spPr>
          <a:xfrm>
            <a:off x="595342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145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6" name="Text 3"/>
          <p:cNvSpPr/>
          <p:nvPr/>
        </p:nvSpPr>
        <p:spPr>
          <a:xfrm>
            <a:off x="1148180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Hardware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48179" y="5578734"/>
            <a:ext cx="259443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Traffic Light Controllers</a:t>
            </a:r>
            <a:endParaRPr lang="en-US" sz="1313" dirty="0"/>
          </a:p>
        </p:txBody>
      </p:sp>
      <p:sp>
        <p:nvSpPr>
          <p:cNvPr id="8" name="Shape 5"/>
          <p:cNvSpPr/>
          <p:nvPr/>
        </p:nvSpPr>
        <p:spPr>
          <a:xfrm>
            <a:off x="3912721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3976524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10" name="Text 7"/>
          <p:cNvSpPr/>
          <p:nvPr/>
        </p:nvSpPr>
        <p:spPr>
          <a:xfrm>
            <a:off x="4465559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465558" y="5578734"/>
            <a:ext cx="259443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Operating Systems.</a:t>
            </a:r>
            <a:endParaRPr lang="en-US" sz="1313" dirty="0"/>
          </a:p>
        </p:txBody>
      </p:sp>
      <p:sp>
        <p:nvSpPr>
          <p:cNvPr id="12" name="Shape 9"/>
          <p:cNvSpPr/>
          <p:nvPr/>
        </p:nvSpPr>
        <p:spPr>
          <a:xfrm>
            <a:off x="7230100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293903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4" name="Text 11"/>
          <p:cNvSpPr/>
          <p:nvPr/>
        </p:nvSpPr>
        <p:spPr>
          <a:xfrm>
            <a:off x="7782937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Communication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82937" y="5578734"/>
            <a:ext cx="259443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Wireless Communication Modules.</a:t>
            </a:r>
            <a:endParaRPr lang="en-US" sz="13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47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9874" y="1488401"/>
            <a:ext cx="5687854" cy="1044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88"/>
              </a:lnSpc>
            </a:pPr>
            <a:r>
              <a:rPr lang="en-US" sz="3263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Solution: Adaptive Traffic Control</a:t>
            </a:r>
            <a:endParaRPr lang="en-US" sz="3263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74" y="2783920"/>
            <a:ext cx="835819" cy="10030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86438" y="2951083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Data</a:t>
            </a:r>
            <a:endParaRPr lang="en-US" sz="1613" dirty="0"/>
          </a:p>
        </p:txBody>
      </p:sp>
      <p:sp>
        <p:nvSpPr>
          <p:cNvPr id="6" name="Text 2"/>
          <p:cNvSpPr/>
          <p:nvPr/>
        </p:nvSpPr>
        <p:spPr>
          <a:xfrm>
            <a:off x="5786438" y="3312557"/>
            <a:ext cx="4601290" cy="26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 data using sensors and cameras.</a:t>
            </a:r>
            <a:endParaRPr lang="en-US" sz="13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74" y="3786992"/>
            <a:ext cx="835819" cy="12306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86438" y="3954155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Algorithms</a:t>
            </a:r>
            <a:endParaRPr lang="en-US" sz="1613" dirty="0"/>
          </a:p>
        </p:txBody>
      </p:sp>
      <p:sp>
        <p:nvSpPr>
          <p:cNvPr id="9" name="Text 4"/>
          <p:cNvSpPr/>
          <p:nvPr/>
        </p:nvSpPr>
        <p:spPr>
          <a:xfrm>
            <a:off x="5786438" y="4315629"/>
            <a:ext cx="4601290" cy="53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AI (Reinforcement Learning, Neural Networks) to predict traffic flow.</a:t>
            </a:r>
            <a:endParaRPr lang="en-US" sz="13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874" y="5017681"/>
            <a:ext cx="835819" cy="10030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86438" y="5184844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Adjustment</a:t>
            </a:r>
            <a:endParaRPr lang="en-US" sz="1613" dirty="0"/>
          </a:p>
        </p:txBody>
      </p:sp>
      <p:sp>
        <p:nvSpPr>
          <p:cNvPr id="12" name="Text 6"/>
          <p:cNvSpPr/>
          <p:nvPr/>
        </p:nvSpPr>
        <p:spPr>
          <a:xfrm>
            <a:off x="5786438" y="5546318"/>
            <a:ext cx="4601290" cy="26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traffic light timings based on current conditions.</a:t>
            </a:r>
            <a:endParaRPr lang="en-US" sz="1313" dirty="0"/>
          </a:p>
        </p:txBody>
      </p:sp>
      <p:sp>
        <p:nvSpPr>
          <p:cNvPr id="13" name="Text 7"/>
          <p:cNvSpPr/>
          <p:nvPr/>
        </p:nvSpPr>
        <p:spPr>
          <a:xfrm>
            <a:off x="4699874" y="6208812"/>
            <a:ext cx="5687854" cy="53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Pittsburgh's SURTRAC system reduced travel times by 25% and emissions by 20%.</a:t>
            </a:r>
            <a:endParaRPr lang="en-US" sz="13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343" y="2565767"/>
            <a:ext cx="5667316" cy="106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Implementing with Python: Key Libraries</a:t>
            </a:r>
            <a:endParaRPr lang="en-US" sz="3338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884057"/>
            <a:ext cx="425232" cy="425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5343" y="4479399"/>
            <a:ext cx="1718965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OpenCV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5343" y="4847213"/>
            <a:ext cx="171896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video processing and object detection.</a:t>
            </a:r>
            <a:endParaRPr lang="en-US" sz="13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28" y="3884057"/>
            <a:ext cx="425232" cy="425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69428" y="4479399"/>
            <a:ext cx="1719054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TensorFlow/Keras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2569428" y="4847214"/>
            <a:ext cx="171905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and training AI models.</a:t>
            </a:r>
            <a:endParaRPr lang="en-US" sz="13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4" y="3884057"/>
            <a:ext cx="425232" cy="425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43604" y="4479399"/>
            <a:ext cx="1718965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4543604" y="4847213"/>
            <a:ext cx="171896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traffic scenarios for algorithm testing.</a:t>
            </a:r>
            <a:endParaRPr lang="en-US" sz="13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505814"/>
            <a:ext cx="5533906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Architecture: Data Flow</a:t>
            </a:r>
            <a:endParaRPr lang="en-US" sz="3338" b="1" dirty="0"/>
          </a:p>
        </p:txBody>
      </p:sp>
      <p:sp>
        <p:nvSpPr>
          <p:cNvPr id="4" name="Shape 1"/>
          <p:cNvSpPr/>
          <p:nvPr/>
        </p:nvSpPr>
        <p:spPr>
          <a:xfrm>
            <a:off x="4901506" y="2292519"/>
            <a:ext cx="22860" cy="443117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5070009" y="2663815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4710142" y="2483882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4773945" y="2515762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8" name="Text 5"/>
          <p:cNvSpPr/>
          <p:nvPr/>
        </p:nvSpPr>
        <p:spPr>
          <a:xfrm>
            <a:off x="5752059" y="246262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Sensor Network</a:t>
            </a:r>
            <a:endParaRPr lang="en-US" sz="1650" b="1" u="sng" dirty="0"/>
          </a:p>
        </p:txBody>
      </p:sp>
      <p:sp>
        <p:nvSpPr>
          <p:cNvPr id="9" name="Text 6"/>
          <p:cNvSpPr/>
          <p:nvPr/>
        </p:nvSpPr>
        <p:spPr>
          <a:xfrm>
            <a:off x="5752059" y="2830444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Cameras, loop detectors, GPS data from connected vehicles.</a:t>
            </a:r>
            <a:endParaRPr lang="en-US" sz="1313" dirty="0"/>
          </a:p>
        </p:txBody>
      </p:sp>
      <p:sp>
        <p:nvSpPr>
          <p:cNvPr id="10" name="Shape 7"/>
          <p:cNvSpPr/>
          <p:nvPr/>
        </p:nvSpPr>
        <p:spPr>
          <a:xfrm>
            <a:off x="5070009" y="3814138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4710142" y="3634204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4773945" y="3666084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13" name="Text 10"/>
          <p:cNvSpPr/>
          <p:nvPr/>
        </p:nvSpPr>
        <p:spPr>
          <a:xfrm>
            <a:off x="5752059" y="3612952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Preprocessing</a:t>
            </a:r>
            <a:endParaRPr lang="en-US" sz="1650" b="1" u="sng" dirty="0"/>
          </a:p>
        </p:txBody>
      </p:sp>
      <p:sp>
        <p:nvSpPr>
          <p:cNvPr id="14" name="Text 11"/>
          <p:cNvSpPr/>
          <p:nvPr/>
        </p:nvSpPr>
        <p:spPr>
          <a:xfrm>
            <a:off x="5752059" y="3980766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Cleaning and formatting sensor data.</a:t>
            </a:r>
            <a:endParaRPr lang="en-US" sz="1313" dirty="0"/>
          </a:p>
        </p:txBody>
      </p:sp>
      <p:sp>
        <p:nvSpPr>
          <p:cNvPr id="15" name="Shape 12"/>
          <p:cNvSpPr/>
          <p:nvPr/>
        </p:nvSpPr>
        <p:spPr>
          <a:xfrm>
            <a:off x="5070009" y="4964460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4710142" y="4784527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4773945" y="4816406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8" name="Text 15"/>
          <p:cNvSpPr/>
          <p:nvPr/>
        </p:nvSpPr>
        <p:spPr>
          <a:xfrm>
            <a:off x="5752059" y="4763274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Engine</a:t>
            </a:r>
            <a:endParaRPr lang="en-US" sz="1650" b="1" u="sng" dirty="0"/>
          </a:p>
        </p:txBody>
      </p:sp>
      <p:sp>
        <p:nvSpPr>
          <p:cNvPr id="19" name="Text 16"/>
          <p:cNvSpPr/>
          <p:nvPr/>
        </p:nvSpPr>
        <p:spPr>
          <a:xfrm>
            <a:off x="5752059" y="5131088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traffic prediction. Optimal timing calculation.</a:t>
            </a:r>
            <a:endParaRPr lang="en-US" sz="1313" dirty="0"/>
          </a:p>
        </p:txBody>
      </p:sp>
      <p:sp>
        <p:nvSpPr>
          <p:cNvPr id="20" name="Shape 17"/>
          <p:cNvSpPr/>
          <p:nvPr/>
        </p:nvSpPr>
        <p:spPr>
          <a:xfrm>
            <a:off x="5070009" y="6114782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4710142" y="593484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4773945" y="5966728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88" dirty="0"/>
          </a:p>
        </p:txBody>
      </p:sp>
      <p:sp>
        <p:nvSpPr>
          <p:cNvPr id="23" name="Text 20"/>
          <p:cNvSpPr/>
          <p:nvPr/>
        </p:nvSpPr>
        <p:spPr>
          <a:xfrm>
            <a:off x="5752059" y="591359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Actuation</a:t>
            </a:r>
            <a:endParaRPr lang="en-US" sz="1650" b="1" u="sng" dirty="0"/>
          </a:p>
        </p:txBody>
      </p:sp>
      <p:sp>
        <p:nvSpPr>
          <p:cNvPr id="24" name="Text 21"/>
          <p:cNvSpPr/>
          <p:nvPr/>
        </p:nvSpPr>
        <p:spPr>
          <a:xfrm>
            <a:off x="5752059" y="6281410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Sending commands to traffic light controllers.</a:t>
            </a:r>
            <a:endParaRPr lang="en-US" sz="13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534" y="1461344"/>
            <a:ext cx="5758934" cy="981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63"/>
              </a:lnSpc>
            </a:pPr>
            <a:r>
              <a:rPr lang="en-US" sz="3075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of Smart Traffic Light Control</a:t>
            </a:r>
            <a:endParaRPr lang="en-US" sz="3075" b="1" dirty="0"/>
          </a:p>
        </p:txBody>
      </p:sp>
      <p:sp>
        <p:nvSpPr>
          <p:cNvPr id="4" name="Shape 1"/>
          <p:cNvSpPr/>
          <p:nvPr/>
        </p:nvSpPr>
        <p:spPr>
          <a:xfrm>
            <a:off x="549534" y="2678193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6517" y="283517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Congestion</a:t>
            </a:r>
            <a:endParaRPr lang="en-US" sz="1538" dirty="0"/>
          </a:p>
        </p:txBody>
      </p:sp>
      <p:sp>
        <p:nvSpPr>
          <p:cNvPr id="6" name="Text 3"/>
          <p:cNvSpPr/>
          <p:nvPr/>
        </p:nvSpPr>
        <p:spPr>
          <a:xfrm>
            <a:off x="706518" y="317468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40% reduction in travel times.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49534" y="373993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6517" y="389691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Air Quality</a:t>
            </a:r>
            <a:endParaRPr lang="en-US" sz="1538" dirty="0"/>
          </a:p>
        </p:txBody>
      </p:sp>
      <p:sp>
        <p:nvSpPr>
          <p:cNvPr id="9" name="Text 6"/>
          <p:cNvSpPr/>
          <p:nvPr/>
        </p:nvSpPr>
        <p:spPr>
          <a:xfrm>
            <a:off x="706518" y="423642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25% reduction in vehicle emissions.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9534" y="480167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6517" y="495865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Safety</a:t>
            </a:r>
            <a:endParaRPr lang="en-US" sz="1538" dirty="0"/>
          </a:p>
        </p:txBody>
      </p:sp>
      <p:sp>
        <p:nvSpPr>
          <p:cNvPr id="12" name="Text 9"/>
          <p:cNvSpPr/>
          <p:nvPr/>
        </p:nvSpPr>
        <p:spPr>
          <a:xfrm>
            <a:off x="706518" y="529816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accidents through optimized flow.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49534" y="586341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06517" y="602039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Efficiency</a:t>
            </a:r>
            <a:endParaRPr lang="en-US" sz="1538" dirty="0"/>
          </a:p>
        </p:txBody>
      </p:sp>
      <p:sp>
        <p:nvSpPr>
          <p:cNvPr id="15" name="Text 12"/>
          <p:cNvSpPr/>
          <p:nvPr/>
        </p:nvSpPr>
        <p:spPr>
          <a:xfrm>
            <a:off x="706518" y="635990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utilization of infrastructure.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837944"/>
            <a:ext cx="6829514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Case Studies and Real-World Examples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595343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Singapore</a:t>
            </a:r>
            <a:endParaRPr lang="en-US" sz="1650" b="1" u="sng" dirty="0"/>
          </a:p>
        </p:txBody>
      </p:sp>
      <p:sp>
        <p:nvSpPr>
          <p:cNvPr id="4" name="Text 2"/>
          <p:cNvSpPr/>
          <p:nvPr/>
        </p:nvSpPr>
        <p:spPr>
          <a:xfrm>
            <a:off x="595343" y="4230618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peak hour travel times by 15%.</a:t>
            </a:r>
            <a:endParaRPr lang="en-US" sz="1313" dirty="0"/>
          </a:p>
        </p:txBody>
      </p:sp>
      <p:sp>
        <p:nvSpPr>
          <p:cNvPr id="5" name="Text 3"/>
          <p:cNvSpPr/>
          <p:nvPr/>
        </p:nvSpPr>
        <p:spPr>
          <a:xfrm>
            <a:off x="3999697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London</a:t>
            </a:r>
            <a:endParaRPr lang="en-US" sz="1650" b="1" u="sng" dirty="0"/>
          </a:p>
        </p:txBody>
      </p:sp>
      <p:sp>
        <p:nvSpPr>
          <p:cNvPr id="6" name="Text 4"/>
          <p:cNvSpPr/>
          <p:nvPr/>
        </p:nvSpPr>
        <p:spPr>
          <a:xfrm>
            <a:off x="3999696" y="4230618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SCOOT system: 12% reduction in delays.</a:t>
            </a:r>
            <a:endParaRPr lang="en-US" sz="1313" dirty="0"/>
          </a:p>
        </p:txBody>
      </p:sp>
      <p:sp>
        <p:nvSpPr>
          <p:cNvPr id="7" name="Text 5"/>
          <p:cNvSpPr/>
          <p:nvPr/>
        </p:nvSpPr>
        <p:spPr>
          <a:xfrm>
            <a:off x="7404051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Spain</a:t>
            </a:r>
            <a:endParaRPr lang="en-US" sz="1650" b="1" u="sng" dirty="0"/>
          </a:p>
        </p:txBody>
      </p:sp>
      <p:sp>
        <p:nvSpPr>
          <p:cNvPr id="8" name="Text 6"/>
          <p:cNvSpPr/>
          <p:nvPr/>
        </p:nvSpPr>
        <p:spPr>
          <a:xfrm>
            <a:off x="7404050" y="4230619"/>
            <a:ext cx="29835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50% less waiting time at signals.</a:t>
            </a:r>
            <a:endParaRPr lang="en-US" sz="1313" dirty="0"/>
          </a:p>
        </p:txBody>
      </p:sp>
      <p:sp>
        <p:nvSpPr>
          <p:cNvPr id="9" name="Text 7"/>
          <p:cNvSpPr/>
          <p:nvPr/>
        </p:nvSpPr>
        <p:spPr>
          <a:xfrm>
            <a:off x="595343" y="5119390"/>
            <a:ext cx="9782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examples demonstrate improved traffic metrics through smart traffic management.</a:t>
            </a:r>
            <a:endParaRPr lang="en-US" sz="13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</TotalTime>
  <Words>549</Words>
  <Application>Microsoft Office PowerPoint</Application>
  <PresentationFormat>Custom</PresentationFormat>
  <Paragraphs>106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Wingdings 3</vt:lpstr>
      <vt:lpstr>Trebuchet MS</vt:lpstr>
      <vt:lpstr>Heebo</vt:lpstr>
      <vt:lpstr>Crimson Pro Semi Bold</vt:lpstr>
      <vt:lpstr>Algerian</vt:lpstr>
      <vt:lpstr>Arial Black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syed</cp:lastModifiedBy>
  <cp:revision>8</cp:revision>
  <dcterms:created xsi:type="dcterms:W3CDTF">2025-03-05T03:31:20Z</dcterms:created>
  <dcterms:modified xsi:type="dcterms:W3CDTF">2025-03-06T16:00:28Z</dcterms:modified>
</cp:coreProperties>
</file>